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3" r:id="rId1"/>
  </p:sldMasterIdLst>
  <p:sldIdLst>
    <p:sldId id="256" r:id="rId2"/>
    <p:sldId id="259" r:id="rId3"/>
    <p:sldId id="260" r:id="rId4"/>
    <p:sldId id="257" r:id="rId5"/>
    <p:sldId id="258" r:id="rId6"/>
    <p:sldId id="276" r:id="rId7"/>
    <p:sldId id="270" r:id="rId8"/>
    <p:sldId id="262" r:id="rId9"/>
    <p:sldId id="272" r:id="rId10"/>
    <p:sldId id="271" r:id="rId11"/>
    <p:sldId id="273" r:id="rId12"/>
    <p:sldId id="274" r:id="rId13"/>
    <p:sldId id="278" r:id="rId14"/>
    <p:sldId id="279" r:id="rId15"/>
    <p:sldId id="280" r:id="rId16"/>
    <p:sldId id="264" r:id="rId17"/>
    <p:sldId id="265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F9B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250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234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72087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983065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18547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3231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34234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599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90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30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6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78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7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57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9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1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365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29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crb.az@mail.r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ГУЗ « </a:t>
            </a:r>
            <a:r>
              <a:rPr lang="ru-RU" dirty="0" err="1" smtClean="0"/>
              <a:t>Александрово</a:t>
            </a:r>
            <a:r>
              <a:rPr lang="ru-RU" dirty="0" smtClean="0"/>
              <a:t> – Заводская ЦРБ»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Spokojnaya_Gitara_-_Spokojnaya_muzyka_dlya_teh_u_kogo_isporcheno_nastroenie_(xMusic.me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2700" y="62221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41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144">
        <p14:vortex dir="r"/>
      </p:transition>
    </mc:Choice>
    <mc:Fallback>
      <p:transition spd="slow" advTm="8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2795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8818" y="304800"/>
            <a:ext cx="3708399" cy="115196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Хирургическое отделение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459" y="880780"/>
            <a:ext cx="3871758" cy="2903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880781"/>
            <a:ext cx="3222776" cy="2903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8437" y="304800"/>
            <a:ext cx="4043364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Терапевтическое отделение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34580" y="649947"/>
            <a:ext cx="3984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</a:rPr>
              <a:t>РОДИЛЬНОЕ ОТДЕЛЕНИЕ 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72" y="745732"/>
            <a:ext cx="3767232" cy="3038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98437" y="4483100"/>
            <a:ext cx="11017008" cy="1155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Стационарные отделения и поликлиника располагают лабораторно-диагностической базой: клинико-диагностической лабораторией, ИФА-лабораторией, кабинетом УЗИ, рентгеном.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6644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716">
        <p15:prstTrans prst="pageCurlDouble"/>
      </p:transition>
    </mc:Choice>
    <mc:Fallback>
      <p:transition spd="slow" advTm="87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68301" y="412397"/>
            <a:ext cx="5270500" cy="959204"/>
          </a:xfrm>
        </p:spPr>
        <p:txBody>
          <a:bodyPr/>
          <a:lstStyle/>
          <a:p>
            <a:r>
              <a:rPr lang="ru-RU" dirty="0" smtClean="0"/>
              <a:t>Отделение скорой медицинской помощи 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543801" y="522456"/>
            <a:ext cx="2679700" cy="739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Ординаторская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28" y="1599932"/>
            <a:ext cx="4830129" cy="3619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28" y="1599932"/>
            <a:ext cx="4982250" cy="3619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32295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943">
        <p15:prstTrans prst="pageCurlDouble"/>
      </p:transition>
    </mc:Choice>
    <mc:Fallback>
      <p:transition spd="slow" advTm="79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546101"/>
            <a:ext cx="10396882" cy="91440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tx2"/>
                </a:solidFill>
                <a:latin typeface="Bookman Old Style" panose="02050604050505020204" pitchFamily="18" charset="0"/>
              </a:rPr>
              <a:t>Наиболее востребованные врачебные специальности в ГУЗ « Алек – Заводская ЦРБ»</a:t>
            </a:r>
            <a:r>
              <a:rPr lang="ru-RU" sz="6600" dirty="0">
                <a:solidFill>
                  <a:schemeClr val="tx2"/>
                </a:solidFill>
                <a:latin typeface="Bookman Old Style" panose="02050604050505020204" pitchFamily="18" charset="0"/>
              </a:rPr>
              <a:t/>
            </a:r>
            <a:br>
              <a:rPr lang="ru-RU" sz="6600" dirty="0">
                <a:solidFill>
                  <a:schemeClr val="tx2"/>
                </a:solidFill>
                <a:latin typeface="Bookman Old Style" panose="020506040505050202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8600" y="1371600"/>
            <a:ext cx="11036300" cy="3810000"/>
          </a:xfrm>
        </p:spPr>
        <p:txBody>
          <a:bodyPr/>
          <a:lstStyle/>
          <a:p>
            <a:r>
              <a:rPr lang="ru-RU" dirty="0">
                <a:latin typeface="Bookman Old Style" pitchFamily="18" charset="0"/>
              </a:rPr>
              <a:t>Врач анестезиолог – реаниматолог </a:t>
            </a:r>
          </a:p>
          <a:p>
            <a:r>
              <a:rPr lang="ru-RU" dirty="0">
                <a:latin typeface="Bookman Old Style" pitchFamily="18" charset="0"/>
              </a:rPr>
              <a:t>Врач невролог</a:t>
            </a:r>
          </a:p>
          <a:p>
            <a:r>
              <a:rPr lang="ru-RU" dirty="0">
                <a:latin typeface="Bookman Old Style" pitchFamily="18" charset="0"/>
              </a:rPr>
              <a:t>Врач </a:t>
            </a:r>
            <a:r>
              <a:rPr lang="ru-RU" dirty="0" err="1" smtClean="0">
                <a:latin typeface="Bookman Old Style" pitchFamily="18" charset="0"/>
              </a:rPr>
              <a:t>дерматовенеролог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Врач ультразвуковой диагностики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1866901"/>
            <a:ext cx="4397217" cy="3124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71650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690">
        <p15:prstTrans prst="pageCurlDouble"/>
      </p:transition>
    </mc:Choice>
    <mc:Fallback>
      <p:transition spd="slow" advTm="116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Условия оплаты труда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5600" y="1837766"/>
            <a:ext cx="6197599" cy="2937434"/>
          </a:xfrm>
        </p:spPr>
        <p:txBody>
          <a:bodyPr>
            <a:normAutofit/>
          </a:bodyPr>
          <a:lstStyle/>
          <a:p>
            <a:r>
              <a:rPr lang="ru-RU" dirty="0"/>
              <a:t>Трудовые договора заключаются в форме «эффективного контракта» по Программе поэтапного совершенствования системы оплаты труда в государственных учреждениях на 2012-2018 годы.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565" y="1837765"/>
            <a:ext cx="3904680" cy="2628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0162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888">
        <p15:prstTrans prst="pageCurlDouble"/>
      </p:transition>
    </mc:Choice>
    <mc:Fallback>
      <p:transition spd="slow" advTm="138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при трудоустройстве молодого специалиста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85801" y="1964766"/>
            <a:ext cx="10394707" cy="353682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ru-RU" dirty="0" smtClean="0"/>
              <a:t>Первоочередное </a:t>
            </a:r>
            <a:r>
              <a:rPr lang="ru-RU" dirty="0"/>
              <a:t>предоставление мест в дошкольных образовательных учреждениях для врачебного состава</a:t>
            </a:r>
          </a:p>
          <a:p>
            <a:pPr fontAlgn="auto">
              <a:spcAft>
                <a:spcPts val="0"/>
              </a:spcAft>
            </a:pPr>
            <a:r>
              <a:rPr lang="ru-RU" dirty="0" smtClean="0"/>
              <a:t>Получение </a:t>
            </a:r>
            <a:r>
              <a:rPr lang="ru-RU" dirty="0"/>
              <a:t>смежной специальности за счет работодателя</a:t>
            </a:r>
          </a:p>
          <a:p>
            <a:pPr fontAlgn="auto">
              <a:spcAft>
                <a:spcPts val="0"/>
              </a:spcAft>
            </a:pPr>
            <a:r>
              <a:rPr lang="ru-RU" dirty="0" smtClean="0"/>
              <a:t>Бесплатное </a:t>
            </a:r>
            <a:r>
              <a:rPr lang="ru-RU" dirty="0"/>
              <a:t>прохождение усовершенствования (повышение квалификации)</a:t>
            </a:r>
          </a:p>
          <a:p>
            <a:pPr fontAlgn="auto">
              <a:spcAft>
                <a:spcPts val="0"/>
              </a:spcAft>
            </a:pPr>
            <a:r>
              <a:rPr lang="ru-RU" b="1" i="1" dirty="0"/>
              <a:t> </a:t>
            </a:r>
            <a:r>
              <a:rPr lang="ru-RU" dirty="0" smtClean="0"/>
              <a:t>Заключение </a:t>
            </a:r>
            <a:r>
              <a:rPr lang="ru-RU" dirty="0"/>
              <a:t>договоров о целевом обучении со студентами Читинской Государственной Медицинской Академии</a:t>
            </a:r>
            <a:r>
              <a:rPr lang="ru-RU" dirty="0" smtClean="0"/>
              <a:t>.</a:t>
            </a:r>
          </a:p>
          <a:p>
            <a:pPr fontAlgn="auto">
              <a:spcAft>
                <a:spcPts val="0"/>
              </a:spcAft>
            </a:pPr>
            <a:r>
              <a:rPr lang="ru-RU" dirty="0" smtClean="0"/>
              <a:t>Для врачебного персонала  предоставляется частично благоустроенное общежитие на 4 комнаты, есть возможность предоставления съёмного жилья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893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943">
        <p15:prstTrans prst="pageCurlDouble"/>
      </p:transition>
    </mc:Choice>
    <mc:Fallback>
      <p:transition spd="slow" advTm="139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6101" y="1414930"/>
            <a:ext cx="10394707" cy="209923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ru-RU" dirty="0"/>
              <a:t>Возможность участия в программе «Земский </a:t>
            </a:r>
            <a:r>
              <a:rPr lang="ru-RU" dirty="0" smtClean="0"/>
              <a:t>доктор»</a:t>
            </a:r>
          </a:p>
          <a:p>
            <a:pPr fontAlgn="auto">
              <a:spcAft>
                <a:spcPts val="0"/>
              </a:spcAft>
            </a:pPr>
            <a:r>
              <a:rPr lang="ru-RU" dirty="0" smtClean="0"/>
              <a:t>Материальная </a:t>
            </a:r>
            <a:r>
              <a:rPr lang="ru-RU" dirty="0"/>
              <a:t>поддержка молодым специалистам (ежемесячная надбавка) 20% от базового оклада</a:t>
            </a:r>
          </a:p>
          <a:p>
            <a:pPr fontAlgn="auto">
              <a:spcAft>
                <a:spcPts val="0"/>
              </a:spcAft>
            </a:pPr>
            <a:r>
              <a:rPr lang="ru-RU" dirty="0" smtClean="0"/>
              <a:t>Доплата </a:t>
            </a:r>
            <a:r>
              <a:rPr lang="ru-RU" dirty="0"/>
              <a:t>в размере 25% от базового оклада за работу в сельской местности.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46101" y="254000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при трудоустройстве молодого специалиста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42" y="3159908"/>
            <a:ext cx="3398595" cy="2546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43" y="3159908"/>
            <a:ext cx="3414757" cy="241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497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169">
        <p15:prstTrans prst="pageCurlDouble"/>
      </p:transition>
    </mc:Choice>
    <mc:Fallback>
      <p:transition spd="slow" advTm="111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953" y="203200"/>
            <a:ext cx="11074399" cy="1151965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Александрово</a:t>
            </a:r>
            <a:r>
              <a:rPr lang="ru-RU" sz="3200" dirty="0" smtClean="0"/>
              <a:t> – Заводский район богат дарами природы</a:t>
            </a:r>
            <a:endParaRPr lang="ru-RU" sz="3200" dirty="0"/>
          </a:p>
        </p:txBody>
      </p:sp>
      <p:pic>
        <p:nvPicPr>
          <p:cNvPr id="4" name="Picture 4" descr="http://lentaregion.ru/wp-content/uploads/2011/06/185993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06" y="996167"/>
            <a:ext cx="2978981" cy="209311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m1-tub-ru.yandex.net/i?id=8a7404168e1df7020d75c819c1d80fe3&amp;n=33&amp;h=215&amp;w=3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40" y="1042215"/>
            <a:ext cx="2876550" cy="20478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31" y="1042215"/>
            <a:ext cx="3138867" cy="280151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6" descr="http://nenuda.ru/nuda/214/213821/213821_html_77ad9c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52" y="2920950"/>
            <a:ext cx="3265246" cy="24447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old.geology.lnu.edu.ua/phis_geo/fourman/Grybus%20in%20the%20our%20forests/grybochechky15-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188" y="3508926"/>
            <a:ext cx="1999235" cy="216852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41" y="1101758"/>
            <a:ext cx="2495496" cy="218484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92" y="3221805"/>
            <a:ext cx="3215840" cy="214389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11319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955">
        <p15:prstTrans prst="pageCurlDouble"/>
      </p:transition>
    </mc:Choice>
    <mc:Fallback>
      <p:transition spd="slow" advTm="89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" y="444500"/>
            <a:ext cx="11315699" cy="330200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На территории с. Александровский  – Завод находятся :</a:t>
            </a:r>
            <a:br>
              <a:rPr lang="ru-RU" sz="2700" b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7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sz="2700" b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3 </a:t>
            </a:r>
            <a:r>
              <a:rPr lang="ru-RU" sz="2700" dirty="0">
                <a:solidFill>
                  <a:schemeClr val="tx1"/>
                </a:solidFill>
                <a:latin typeface="Bookman Old Style" panose="02050604050505020204" pitchFamily="18" charset="0"/>
              </a:rPr>
              <a:t>детских садика</a:t>
            </a:r>
            <a:br>
              <a:rPr lang="ru-RU" sz="270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Bookman Old Style" panose="02050604050505020204" pitchFamily="18" charset="0"/>
              </a:rPr>
              <a:t>дом культуры ( где проводятся торжественные  мероприятия, праздники)</a:t>
            </a:r>
            <a:br>
              <a:rPr lang="ru-RU" sz="270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Bookman Old Style" panose="02050604050505020204" pitchFamily="18" charset="0"/>
              </a:rPr>
              <a:t>ДЮСШ ( возможность заниматься тяжелой атлетикой, легкой атлетикой, баскетбол, волейбол, футбол)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099052"/>
            <a:ext cx="4151153" cy="27695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2" descr="D:\Users\Liki-Ti\Desktop\IMG_20161222_103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95" y="3352961"/>
            <a:ext cx="3015704" cy="226177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Liki-Ti\Desktop\IMG_20120101_1143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738" y="3226006"/>
            <a:ext cx="3954561" cy="25156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704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555">
        <p15:prstTrans prst="pageCurlDouble"/>
      </p:transition>
    </mc:Choice>
    <mc:Fallback>
      <p:transition spd="slow" advTm="85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49" y="304800"/>
            <a:ext cx="10363201" cy="1778000"/>
          </a:xfrm>
        </p:spPr>
        <p:txBody>
          <a:bodyPr>
            <a:noAutofit/>
          </a:bodyPr>
          <a:lstStyle/>
          <a:p>
            <a:pPr algn="ctr"/>
            <a:r>
              <a:rPr lang="ru-RU" sz="4000" cap="none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/>
            </a:r>
            <a:br>
              <a:rPr lang="ru-RU" sz="4000" cap="none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</a:br>
            <a:r>
              <a:rPr lang="ru-RU" sz="4000" cap="none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ГУЗ «</a:t>
            </a:r>
            <a:r>
              <a:rPr lang="ru-RU" sz="4000" cap="none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Александрово</a:t>
            </a:r>
            <a:r>
              <a:rPr lang="ru-RU" sz="4000" cap="none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 </a:t>
            </a:r>
            <a:r>
              <a:rPr lang="ru-RU" sz="4000" cap="none" dirty="0">
                <a:ln w="0"/>
                <a:effectLst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– </a:t>
            </a:r>
            <a:r>
              <a:rPr lang="ru-RU" sz="4000" cap="none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Заводская ЦРБ»</a:t>
            </a:r>
            <a:br>
              <a:rPr lang="ru-RU" sz="4000" cap="none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</a:br>
            <a:r>
              <a:rPr lang="ru-RU" sz="4000" cap="none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будет рада вас видеть!</a:t>
            </a:r>
            <a:endParaRPr lang="ru-RU" sz="4000" cap="none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2767012"/>
            <a:ext cx="8597900" cy="2795588"/>
          </a:xfrm>
        </p:spPr>
      </p:pic>
    </p:spTree>
    <p:extLst>
      <p:ext uri="{BB962C8B-B14F-4D97-AF65-F5344CB8AC3E}">
        <p14:creationId xmlns:p14="http://schemas.microsoft.com/office/powerpoint/2010/main" val="36267907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944">
        <p15:prstTrans prst="fracture"/>
      </p:transition>
    </mc:Choice>
    <mc:Fallback>
      <p:transition spd="slow" advTm="29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" y="0"/>
            <a:ext cx="10394707" cy="331118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Александровский Завод (сокр. Алек-Завод) — село в Забайкальском крае, административный центр </a:t>
            </a:r>
            <a:r>
              <a:rPr lang="ru-RU" dirty="0" err="1">
                <a:latin typeface="Bookman Old Style" panose="02050604050505020204" pitchFamily="18" charset="0"/>
              </a:rPr>
              <a:t>Александрово</a:t>
            </a:r>
            <a:r>
              <a:rPr lang="ru-RU" dirty="0">
                <a:latin typeface="Bookman Old Style" panose="02050604050505020204" pitchFamily="18" charset="0"/>
              </a:rPr>
              <a:t>-Заводского района (сокр. Алек-Заводского района). Село расположено в 512 км к югу-востоку от города Читы и в 130 километрах к северо-востоку от ближайшей железнодорожной станции Борзя.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8" y="2417235"/>
            <a:ext cx="4536586" cy="3145366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01" y="3068697"/>
            <a:ext cx="3068320" cy="23012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2" y="2417235"/>
            <a:ext cx="4066973" cy="271020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86150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981">
        <p15:prstTrans prst="pageCurlDouble"/>
      </p:transition>
    </mc:Choice>
    <mc:Fallback>
      <p:transition spd="slow" advTm="119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1" y="203200"/>
            <a:ext cx="4622799" cy="694765"/>
          </a:xfrm>
        </p:spPr>
        <p:txBody>
          <a:bodyPr>
            <a:noAutofit/>
          </a:bodyPr>
          <a:lstStyle/>
          <a:p>
            <a:r>
              <a:rPr lang="ru-RU" sz="3200" dirty="0" smtClean="0"/>
              <a:t>Характеристика района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0501" y="897965"/>
            <a:ext cx="6070599" cy="5236135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>
                <a:latin typeface="Bookman Old Style" panose="02050604050505020204" pitchFamily="18" charset="0"/>
                <a:ea typeface="Times New Roman"/>
              </a:rPr>
              <a:t>Александрово</a:t>
            </a:r>
            <a:r>
              <a:rPr lang="ru-RU" dirty="0">
                <a:latin typeface="Bookman Old Style" panose="02050604050505020204" pitchFamily="18" charset="0"/>
                <a:ea typeface="Times New Roman"/>
              </a:rPr>
              <a:t>-Заводский район расположен на юго-востоке Забайкальского края, граничит с  </a:t>
            </a:r>
            <a:r>
              <a:rPr lang="ru-RU" dirty="0" err="1">
                <a:latin typeface="Bookman Old Style" panose="02050604050505020204" pitchFamily="18" charset="0"/>
                <a:ea typeface="Times New Roman"/>
              </a:rPr>
              <a:t>Борзинским</a:t>
            </a:r>
            <a:r>
              <a:rPr lang="ru-RU" dirty="0">
                <a:latin typeface="Bookman Old Style" panose="02050604050505020204" pitchFamily="18" charset="0"/>
                <a:ea typeface="Times New Roman"/>
              </a:rPr>
              <a:t>, Калганским, Приаргунским, </a:t>
            </a:r>
            <a:r>
              <a:rPr lang="ru-RU" dirty="0" err="1">
                <a:latin typeface="Bookman Old Style" panose="02050604050505020204" pitchFamily="18" charset="0"/>
                <a:ea typeface="Times New Roman"/>
              </a:rPr>
              <a:t>Краснокаменским</a:t>
            </a:r>
            <a:r>
              <a:rPr lang="ru-RU" dirty="0">
                <a:latin typeface="Bookman Old Style" panose="02050604050505020204" pitchFamily="18" charset="0"/>
                <a:ea typeface="Times New Roman"/>
              </a:rPr>
              <a:t>, </a:t>
            </a:r>
            <a:r>
              <a:rPr lang="ru-RU" dirty="0" err="1">
                <a:latin typeface="Bookman Old Style" panose="02050604050505020204" pitchFamily="18" charset="0"/>
                <a:ea typeface="Times New Roman"/>
              </a:rPr>
              <a:t>Газимуро</a:t>
            </a:r>
            <a:r>
              <a:rPr lang="ru-RU" dirty="0">
                <a:latin typeface="Bookman Old Style" panose="02050604050505020204" pitchFamily="18" charset="0"/>
                <a:ea typeface="Times New Roman"/>
              </a:rPr>
              <a:t>-Заводским и </a:t>
            </a:r>
            <a:r>
              <a:rPr lang="ru-RU" dirty="0" err="1">
                <a:latin typeface="Bookman Old Style" panose="02050604050505020204" pitchFamily="18" charset="0"/>
                <a:ea typeface="Times New Roman"/>
              </a:rPr>
              <a:t>Шелопугински</a:t>
            </a:r>
            <a:r>
              <a:rPr lang="ru-RU" dirty="0">
                <a:latin typeface="Bookman Old Style" panose="02050604050505020204" pitchFamily="18" charset="0"/>
                <a:ea typeface="Times New Roman"/>
              </a:rPr>
              <a:t> м районами. Средняя плотность населения 1,09 чел./км², всё население сельское, доля людей старше трудоспособного возраста – 23%. В состав района входят 13 сельских поселений объединяющих 27 населённых пунктов.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Александрово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 – Заводского района на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01.01.2017 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года : </a:t>
            </a:r>
          </a:p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всего -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7785 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человек, из них: </a:t>
            </a:r>
          </a:p>
          <a:p>
            <a:r>
              <a:rPr lang="ru-RU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взрослые : </a:t>
            </a:r>
            <a:r>
              <a:rPr lang="ru-RU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5819</a:t>
            </a:r>
            <a:endParaRPr lang="ru-RU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подростки : </a:t>
            </a:r>
            <a:r>
              <a:rPr lang="ru-RU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268 </a:t>
            </a:r>
          </a:p>
          <a:p>
            <a:r>
              <a:rPr lang="ru-RU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( от 0 до 14 лет): </a:t>
            </a:r>
            <a:r>
              <a:rPr lang="ru-RU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1698</a:t>
            </a:r>
            <a:endParaRPr lang="ru-RU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F:\Алек-Завод\5985ae926eb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03200"/>
            <a:ext cx="57912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7378700" y="3924300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Чита</a:t>
            </a:r>
          </a:p>
        </p:txBody>
      </p:sp>
      <p:sp>
        <p:nvSpPr>
          <p:cNvPr id="6" name="Овальная выноска 5"/>
          <p:cNvSpPr/>
          <p:nvPr/>
        </p:nvSpPr>
        <p:spPr>
          <a:xfrm>
            <a:off x="10096499" y="3444874"/>
            <a:ext cx="2095501" cy="823913"/>
          </a:xfrm>
          <a:prstGeom prst="wedgeEllipseCallout">
            <a:avLst>
              <a:gd name="adj1" fmla="val -30281"/>
              <a:gd name="adj2" fmla="val 7644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</a:rPr>
              <a:t>Александрово-Заводский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3362532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608">
        <p15:prstTrans prst="pageCurlDouble"/>
      </p:transition>
    </mc:Choice>
    <mc:Fallback>
      <p:transition spd="slow" advTm="116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10396882" cy="1151965"/>
          </a:xfrm>
          <a:noFill/>
        </p:spPr>
        <p:txBody>
          <a:bodyPr>
            <a:normAutofit/>
          </a:bodyPr>
          <a:lstStyle/>
          <a:p>
            <a:r>
              <a:rPr lang="ru-RU" sz="4400" dirty="0" smtClean="0"/>
              <a:t>ГУЗ « </a:t>
            </a:r>
            <a:r>
              <a:rPr lang="ru-RU" sz="4400" dirty="0" err="1" smtClean="0"/>
              <a:t>Александрово</a:t>
            </a:r>
            <a:r>
              <a:rPr lang="ru-RU" sz="4400" dirty="0" smtClean="0"/>
              <a:t> – Заводская ЦРБ»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82600" y="1460500"/>
            <a:ext cx="10394707" cy="1145485"/>
          </a:xfrm>
        </p:spPr>
        <p:txBody>
          <a:bodyPr>
            <a:normAutofit/>
          </a:bodyPr>
          <a:lstStyle/>
          <a:p>
            <a:r>
              <a:rPr lang="ru-RU" dirty="0" smtClean="0"/>
              <a:t>Юридический адрес: Забайкальский край, </a:t>
            </a:r>
            <a:r>
              <a:rPr lang="ru-RU" dirty="0" err="1" smtClean="0"/>
              <a:t>Александрово</a:t>
            </a:r>
            <a:r>
              <a:rPr lang="ru-RU" dirty="0" smtClean="0"/>
              <a:t> – заводский район, </a:t>
            </a:r>
          </a:p>
          <a:p>
            <a:pPr marL="0" indent="0">
              <a:buNone/>
            </a:pPr>
            <a:r>
              <a:rPr lang="ru-RU" dirty="0" smtClean="0"/>
              <a:t>с. Александровский завод, ул. Петрова 8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175881" y="3581896"/>
            <a:ext cx="2273300" cy="2006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 rot="1285690">
            <a:off x="9271971" y="3790403"/>
            <a:ext cx="2081121" cy="16443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ердце 5"/>
          <p:cNvSpPr/>
          <p:nvPr/>
        </p:nvSpPr>
        <p:spPr>
          <a:xfrm>
            <a:off x="9668259" y="4168085"/>
            <a:ext cx="1193800" cy="8890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9694784" y="4487957"/>
            <a:ext cx="533400" cy="5461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7"/>
          <p:cNvSpPr/>
          <p:nvPr/>
        </p:nvSpPr>
        <p:spPr>
          <a:xfrm>
            <a:off x="9760962" y="4564157"/>
            <a:ext cx="355600" cy="3937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24" y="2470000"/>
            <a:ext cx="4067367" cy="229100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49207" y="2605985"/>
            <a:ext cx="3479800" cy="260985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0343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105">
        <p15:prstTrans prst="pageCurlDouble"/>
      </p:transition>
    </mc:Choice>
    <mc:Fallback>
      <p:transition spd="slow" advTm="101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Контактные данные: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837765"/>
            <a:ext cx="10394707" cy="2491685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smtClean="0"/>
              <a:t>Главный врач: Акалинская Оксана Юрьевна, тел.: 8 (30 240) 2-13-45, сотовый : 8-924-502-16-82;</a:t>
            </a:r>
          </a:p>
          <a:p>
            <a:r>
              <a:rPr lang="ru-RU" sz="1800" dirty="0" smtClean="0"/>
              <a:t>И. о. заместителя главного врача по лечебной работе: </a:t>
            </a:r>
            <a:r>
              <a:rPr lang="ru-RU" sz="1800" dirty="0" err="1" smtClean="0"/>
              <a:t>норбоев</a:t>
            </a:r>
            <a:r>
              <a:rPr lang="ru-RU" sz="1800" dirty="0" smtClean="0"/>
              <a:t> </a:t>
            </a:r>
            <a:r>
              <a:rPr lang="ru-RU" sz="1800" dirty="0" err="1" smtClean="0"/>
              <a:t>цырен</a:t>
            </a:r>
            <a:r>
              <a:rPr lang="ru-RU" sz="1800" dirty="0" smtClean="0"/>
              <a:t> </a:t>
            </a:r>
            <a:r>
              <a:rPr lang="ru-RU" sz="1800" dirty="0" err="1" smtClean="0"/>
              <a:t>бабасанович</a:t>
            </a:r>
            <a:r>
              <a:rPr lang="ru-RU" sz="1800" dirty="0" smtClean="0"/>
              <a:t>, тел.: 8 ( 30 240) 2-14-92, сотовый: 8-924-373-67-91;</a:t>
            </a:r>
          </a:p>
          <a:p>
            <a:r>
              <a:rPr lang="ru-RU" sz="1800" dirty="0" smtClean="0"/>
              <a:t>Заведующая амбулаторно – поликлиническим отделением: Авдеева Светлана Анатольевна, тел.: 8 (30 240) 2-13-47, сотовый:8-914-480-98-84;</a:t>
            </a:r>
          </a:p>
          <a:p>
            <a:r>
              <a:rPr lang="ru-RU" sz="1800" dirty="0" smtClean="0"/>
              <a:t>Начальник отдела кадров : Перфильева Галина  Викторовна, тел.: 8 (30 240) 2-15-68;</a:t>
            </a:r>
          </a:p>
          <a:p>
            <a:r>
              <a:rPr lang="ru-RU" sz="1800" dirty="0" smtClean="0"/>
              <a:t>Приемная главного врача: тел./факс: 8(30 240) 2-13-43; </a:t>
            </a:r>
            <a:r>
              <a:rPr lang="en-US" sz="1800" dirty="0" smtClean="0"/>
              <a:t>e-mail</a:t>
            </a:r>
            <a:r>
              <a:rPr lang="ru-RU" sz="1800" dirty="0" smtClean="0"/>
              <a:t>: </a:t>
            </a:r>
            <a:r>
              <a:rPr lang="en-US" sz="1800" dirty="0" smtClean="0">
                <a:hlinkClick r:id="rId2"/>
              </a:rPr>
              <a:t>crb.az@mail.ru</a:t>
            </a:r>
            <a:r>
              <a:rPr lang="ru-RU" sz="1800" dirty="0" smtClean="0"/>
              <a:t> </a:t>
            </a:r>
            <a:r>
              <a:rPr lang="en-US" sz="1800" dirty="0" smtClean="0"/>
              <a:t>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2638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773">
        <p15:prstTrans prst="pageCurlDouble"/>
      </p:transition>
    </mc:Choice>
    <mc:Fallback>
      <p:transition spd="slow" advTm="107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801" y="368300"/>
            <a:ext cx="10396882" cy="1151965"/>
          </a:xfrm>
        </p:spPr>
        <p:txBody>
          <a:bodyPr/>
          <a:lstStyle/>
          <a:p>
            <a:r>
              <a:rPr lang="ru-RU" dirty="0" smtClean="0"/>
              <a:t>График работы учреждения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68300" y="1346200"/>
            <a:ext cx="10394707" cy="4396685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 учетом производственной деятельности Организации устанавливается следующий режим рабочего дня при 40 часовой рабочей неделе:</a:t>
            </a:r>
          </a:p>
          <a:p>
            <a:r>
              <a:rPr lang="ru-RU" dirty="0"/>
              <a:t>- начало рабочего времени с 08 часов 45 минут.</a:t>
            </a:r>
          </a:p>
          <a:p>
            <a:r>
              <a:rPr lang="ru-RU" dirty="0"/>
              <a:t>- окончание рабочего времени: с понедельника по четверг в 18 часов 00 минут, в пятницу – в 16 часов 45 минут.</a:t>
            </a:r>
          </a:p>
          <a:p>
            <a:r>
              <a:rPr lang="ru-RU" dirty="0"/>
              <a:t>             Для женщин, работающих в сельской местности, в соответствии с постановлением ВС РСФСР от 01 ноября 1990г. № 298/3-I «О неотложных мерах по улучшению положения женщин, семьи, охраны материнства и детства на селе», устанавливается 36-часовая рабочая неделя, если меньшая продолжительность рабочей недели не предусмотрена иными законодательными актами. При этом заработная плата выплачивается в том же размере, что и при полной продолжительности еженедельной работы (40 часов).</a:t>
            </a:r>
          </a:p>
          <a:p>
            <a:r>
              <a:rPr lang="ru-RU" dirty="0"/>
              <a:t>При 36 часовой рабочей неделе:</a:t>
            </a:r>
          </a:p>
          <a:p>
            <a:r>
              <a:rPr lang="ru-RU" dirty="0"/>
              <a:t>-начало рабочего времени с 08 часов 45 минут</a:t>
            </a:r>
          </a:p>
          <a:p>
            <a:r>
              <a:rPr lang="ru-RU" dirty="0"/>
              <a:t>-окончание рабочего времени  17 часов 05 минут.</a:t>
            </a:r>
          </a:p>
          <a:p>
            <a:r>
              <a:rPr lang="ru-RU" dirty="0"/>
              <a:t>Перерыв на обед : с 13.00 ч. до 14.00 ч.</a:t>
            </a:r>
          </a:p>
          <a:p>
            <a:r>
              <a:rPr lang="ru-RU" dirty="0"/>
              <a:t>Выходные дни: суббота воскресенье.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073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6455">
        <p15:prstTrans prst="pageCurlDouble"/>
      </p:transition>
    </mc:Choice>
    <mc:Fallback>
      <p:transition spd="slow" advTm="164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947" y="174561"/>
            <a:ext cx="11059320" cy="39624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dirty="0">
                <a:latin typeface="Bookman Old Style" panose="02050604050505020204" pitchFamily="18" charset="0"/>
              </a:rPr>
              <a:t>Структура ГУЗ « </a:t>
            </a:r>
            <a:r>
              <a:rPr lang="ru-RU" sz="3100" dirty="0" err="1">
                <a:latin typeface="Bookman Old Style" panose="02050604050505020204" pitchFamily="18" charset="0"/>
              </a:rPr>
              <a:t>Александрово</a:t>
            </a:r>
            <a:r>
              <a:rPr lang="ru-RU" sz="3100" dirty="0">
                <a:latin typeface="Bookman Old Style" panose="02050604050505020204" pitchFamily="18" charset="0"/>
              </a:rPr>
              <a:t> – Заводская ЦРБ</a:t>
            </a:r>
            <a:r>
              <a:rPr lang="ru-RU" sz="3100" dirty="0" smtClean="0">
                <a:latin typeface="Bookman Old Style" panose="02050604050505020204" pitchFamily="18" charset="0"/>
              </a:rPr>
              <a:t>»</a:t>
            </a:r>
            <a:endParaRPr lang="ru-RU" dirty="0"/>
          </a:p>
        </p:txBody>
      </p:sp>
      <p:sp>
        <p:nvSpPr>
          <p:cNvPr id="8" name="Тройная стрелка влево/вправо/вверх 7"/>
          <p:cNvSpPr/>
          <p:nvPr/>
        </p:nvSpPr>
        <p:spPr>
          <a:xfrm rot="10800000">
            <a:off x="3771900" y="863600"/>
            <a:ext cx="3411538" cy="1206500"/>
          </a:xfrm>
          <a:prstGeom prst="leftRightUp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220877" y="2478957"/>
            <a:ext cx="3523592" cy="1079823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pic>
        <p:nvPicPr>
          <p:cNvPr id="16390" name="Рисунок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617538"/>
            <a:ext cx="32004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0109" y="2570560"/>
            <a:ext cx="3111500" cy="171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Горизонтальный свиток 16"/>
          <p:cNvSpPr/>
          <p:nvPr/>
        </p:nvSpPr>
        <p:spPr>
          <a:xfrm>
            <a:off x="4134025" y="2042476"/>
            <a:ext cx="2892285" cy="544513"/>
          </a:xfrm>
          <a:prstGeom prst="horizont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93" name="Прямоугольник 17"/>
          <p:cNvSpPr>
            <a:spLocks noChangeArrowheads="1"/>
          </p:cNvSpPr>
          <p:nvPr/>
        </p:nvSpPr>
        <p:spPr bwMode="auto">
          <a:xfrm>
            <a:off x="4192587" y="2162175"/>
            <a:ext cx="30702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28650" algn="l"/>
              </a:tabLst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Стационар  на 41 койку</a:t>
            </a:r>
            <a:endParaRPr lang="ru-RU" sz="24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Горизонтальный свиток 19"/>
          <p:cNvSpPr/>
          <p:nvPr/>
        </p:nvSpPr>
        <p:spPr>
          <a:xfrm>
            <a:off x="7974222" y="2181458"/>
            <a:ext cx="2924036" cy="971550"/>
          </a:xfrm>
          <a:prstGeom prst="horizontalScroll">
            <a:avLst/>
          </a:prstGeom>
          <a:solidFill>
            <a:srgbClr val="ADF9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2" name="Соединительная линия уступом 21"/>
          <p:cNvCxnSpPr/>
          <p:nvPr/>
        </p:nvCxnSpPr>
        <p:spPr>
          <a:xfrm>
            <a:off x="7183438" y="3469505"/>
            <a:ext cx="2252802" cy="822979"/>
          </a:xfrm>
          <a:prstGeom prst="bentConnector3">
            <a:avLst>
              <a:gd name="adj1" fmla="val 50000"/>
            </a:avLst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Горизонтальный свиток 23"/>
          <p:cNvSpPr/>
          <p:nvPr/>
        </p:nvSpPr>
        <p:spPr>
          <a:xfrm>
            <a:off x="9549967" y="3339143"/>
            <a:ext cx="2019300" cy="1296987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Горизонтальный свиток 29"/>
          <p:cNvSpPr/>
          <p:nvPr/>
        </p:nvSpPr>
        <p:spPr>
          <a:xfrm>
            <a:off x="8352320" y="4615368"/>
            <a:ext cx="3243262" cy="998537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Горизонтальный свиток 30"/>
          <p:cNvSpPr/>
          <p:nvPr/>
        </p:nvSpPr>
        <p:spPr>
          <a:xfrm>
            <a:off x="4184650" y="4440906"/>
            <a:ext cx="2998788" cy="1104900"/>
          </a:xfrm>
          <a:prstGeom prst="horizontalScroll">
            <a:avLst/>
          </a:prstGeom>
          <a:solidFill>
            <a:srgbClr val="D60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Горизонтальный свиток 31"/>
          <p:cNvSpPr/>
          <p:nvPr/>
        </p:nvSpPr>
        <p:spPr>
          <a:xfrm>
            <a:off x="86536" y="3415402"/>
            <a:ext cx="2541278" cy="1626498"/>
          </a:xfrm>
          <a:prstGeom prst="horizontalScroll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Горизонтальный свиток 33"/>
          <p:cNvSpPr/>
          <p:nvPr/>
        </p:nvSpPr>
        <p:spPr>
          <a:xfrm>
            <a:off x="443396" y="4875252"/>
            <a:ext cx="3248532" cy="1220748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 rot="10800000" flipV="1">
            <a:off x="2649643" y="3522308"/>
            <a:ext cx="1259840" cy="480121"/>
          </a:xfrm>
          <a:prstGeom prst="bentConnector3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елка вниз 14"/>
          <p:cNvSpPr/>
          <p:nvPr/>
        </p:nvSpPr>
        <p:spPr>
          <a:xfrm>
            <a:off x="5457755" y="4169023"/>
            <a:ext cx="203200" cy="387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411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755650"/>
            <a:ext cx="3810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лево 4"/>
          <p:cNvSpPr/>
          <p:nvPr/>
        </p:nvSpPr>
        <p:spPr>
          <a:xfrm rot="18691735">
            <a:off x="3065831" y="4357472"/>
            <a:ext cx="1047765" cy="1668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 rot="13269702">
            <a:off x="7212594" y="4360466"/>
            <a:ext cx="1154186" cy="176406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10"/>
          <p:cNvSpPr>
            <a:spLocks noChangeArrowheads="1"/>
          </p:cNvSpPr>
          <p:nvPr/>
        </p:nvSpPr>
        <p:spPr bwMode="auto">
          <a:xfrm>
            <a:off x="124363" y="2544285"/>
            <a:ext cx="3988850" cy="93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tabLst>
                <a:tab pos="628650" algn="l"/>
              </a:tabLst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Амбулаторно –</a:t>
            </a:r>
            <a:r>
              <a:rPr lang="ru-RU" sz="2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>
              <a:spcAft>
                <a:spcPts val="800"/>
              </a:spcAft>
              <a:tabLst>
                <a:tab pos="628650" algn="l"/>
              </a:tabLs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Поликлиническое</a:t>
            </a:r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отделение</a:t>
            </a:r>
            <a:endParaRPr lang="ru-RU" sz="24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5" name="Прямоугольник 27"/>
          <p:cNvSpPr>
            <a:spLocks noChangeArrowheads="1"/>
          </p:cNvSpPr>
          <p:nvPr/>
        </p:nvSpPr>
        <p:spPr bwMode="auto">
          <a:xfrm>
            <a:off x="386054" y="3642665"/>
            <a:ext cx="1883562" cy="112851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tabLst>
                <a:tab pos="628650" algn="l"/>
              </a:tabLst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Хирургическое </a:t>
            </a:r>
          </a:p>
          <a:p>
            <a:pPr algn="ctr">
              <a:spcAft>
                <a:spcPts val="800"/>
              </a:spcAft>
              <a:tabLst>
                <a:tab pos="628650" algn="l"/>
              </a:tabLst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тделение</a:t>
            </a:r>
            <a:endParaRPr lang="ru-RU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spcAft>
                <a:spcPts val="800"/>
              </a:spcAft>
              <a:tabLst>
                <a:tab pos="628650" algn="l"/>
              </a:tabLst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 коек</a:t>
            </a:r>
            <a:endParaRPr lang="ru-RU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6" name="Прямоугольник 32"/>
          <p:cNvSpPr>
            <a:spLocks noChangeArrowheads="1"/>
          </p:cNvSpPr>
          <p:nvPr/>
        </p:nvSpPr>
        <p:spPr bwMode="auto">
          <a:xfrm>
            <a:off x="483647" y="5054827"/>
            <a:ext cx="3333077" cy="78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28650" algn="l"/>
              </a:tabLs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Гинекологическое отделение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28650" algn="l"/>
              </a:tabLs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койки</a:t>
            </a:r>
            <a:endParaRPr lang="ru-RU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7" name="Прямоугольник 18"/>
          <p:cNvSpPr>
            <a:spLocks noChangeArrowheads="1"/>
          </p:cNvSpPr>
          <p:nvPr/>
        </p:nvSpPr>
        <p:spPr bwMode="auto">
          <a:xfrm>
            <a:off x="7321374" y="2314733"/>
            <a:ext cx="4035425" cy="78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28650" algn="l"/>
              </a:tabLst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 </a:t>
            </a:r>
            <a:r>
              <a:rPr lang="ru-RU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фельдшерско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28650" algn="l"/>
              </a:tabLst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акушерских 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пункта</a:t>
            </a:r>
            <a:endParaRPr lang="ru-RU" sz="24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8" name="Прямоугольник 25"/>
          <p:cNvSpPr>
            <a:spLocks noChangeArrowheads="1"/>
          </p:cNvSpPr>
          <p:nvPr/>
        </p:nvSpPr>
        <p:spPr bwMode="auto">
          <a:xfrm>
            <a:off x="9651170" y="3512545"/>
            <a:ext cx="1842234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tabLst>
                <a:tab pos="628650" algn="l"/>
              </a:tabLs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Детское отделение</a:t>
            </a:r>
            <a:endParaRPr lang="ru-RU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spcAft>
                <a:spcPts val="800"/>
              </a:spcAft>
              <a:tabLst>
                <a:tab pos="628650" algn="l"/>
              </a:tabLst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коек</a:t>
            </a:r>
            <a:endParaRPr lang="ru-RU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9" name="Прямоугольник 28"/>
          <p:cNvSpPr>
            <a:spLocks noChangeArrowheads="1"/>
          </p:cNvSpPr>
          <p:nvPr/>
        </p:nvSpPr>
        <p:spPr bwMode="auto">
          <a:xfrm>
            <a:off x="8352320" y="4724127"/>
            <a:ext cx="3216947" cy="78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28650" algn="l"/>
              </a:tabLs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Родильное отделение</a:t>
            </a:r>
            <a:endParaRPr lang="ru-RU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28650" algn="l"/>
              </a:tabLst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койка</a:t>
            </a:r>
            <a:endParaRPr lang="ru-RU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0" name="Прямоугольник 26"/>
          <p:cNvSpPr>
            <a:spLocks noChangeArrowheads="1"/>
          </p:cNvSpPr>
          <p:nvPr/>
        </p:nvSpPr>
        <p:spPr bwMode="auto">
          <a:xfrm>
            <a:off x="4399224" y="4636130"/>
            <a:ext cx="2854325" cy="72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28650" algn="l"/>
              </a:tabLs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Терапевтическое отделение</a:t>
            </a:r>
            <a:endParaRPr 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28650" algn="l"/>
              </a:tabLst>
            </a:pP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 коек</a:t>
            </a:r>
            <a:endParaRPr lang="ru-RU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1904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271">
        <p15:prstTrans prst="pageCurlDouble"/>
      </p:transition>
    </mc:Choice>
    <mc:Fallback>
      <p:transition spd="slow" advTm="112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067" y="222250"/>
            <a:ext cx="8661399" cy="115196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Амбулаторно – поликлиническое отделение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17501" y="1110127"/>
            <a:ext cx="3301999" cy="606426"/>
          </a:xfrm>
        </p:spPr>
        <p:txBody>
          <a:bodyPr/>
          <a:lstStyle/>
          <a:p>
            <a:r>
              <a:rPr lang="ru-RU" dirty="0" smtClean="0"/>
              <a:t>Кабинет стоматолога </a:t>
            </a:r>
            <a:endParaRPr lang="ru-RU" dirty="0"/>
          </a:p>
        </p:txBody>
      </p:sp>
      <p:sp>
        <p:nvSpPr>
          <p:cNvPr id="6" name="Сердце 5"/>
          <p:cNvSpPr/>
          <p:nvPr/>
        </p:nvSpPr>
        <p:spPr>
          <a:xfrm>
            <a:off x="10371178" y="4522693"/>
            <a:ext cx="1193800" cy="8890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10460824" y="4865593"/>
            <a:ext cx="533400" cy="5461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7"/>
          <p:cNvSpPr/>
          <p:nvPr/>
        </p:nvSpPr>
        <p:spPr>
          <a:xfrm>
            <a:off x="10549724" y="4941793"/>
            <a:ext cx="355600" cy="3937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867" y="1809998"/>
            <a:ext cx="3276601" cy="3037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1739" y="2052016"/>
            <a:ext cx="3302563" cy="26835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3970745" y="1069197"/>
            <a:ext cx="2463800" cy="68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Кабинет хирурга </a:t>
            </a:r>
            <a:endParaRPr lang="ru-RU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785790" y="1091207"/>
            <a:ext cx="3606799" cy="68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Кабинет офтальмолога  </a:t>
            </a:r>
            <a:endParaRPr lang="ru-RU" dirty="0"/>
          </a:p>
        </p:txBody>
      </p:sp>
      <p:pic>
        <p:nvPicPr>
          <p:cNvPr id="14" name="Picture 4" descr="D:\Users\Liki-Ti\Desktop\IMG_20161226_1546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189" y="1757481"/>
            <a:ext cx="3019166" cy="33632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8411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420">
        <p15:prstTrans prst="pageCurlDouble"/>
      </p:transition>
    </mc:Choice>
    <mc:Fallback>
      <p:transition spd="slow" advTm="84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00428" y="469900"/>
            <a:ext cx="3606799" cy="688285"/>
          </a:xfrm>
        </p:spPr>
        <p:txBody>
          <a:bodyPr>
            <a:normAutofit/>
          </a:bodyPr>
          <a:lstStyle/>
          <a:p>
            <a:r>
              <a:rPr lang="ru-RU" dirty="0" smtClean="0"/>
              <a:t>Детская консультация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675" y="1654676"/>
            <a:ext cx="3453777" cy="2914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5621" y="1721193"/>
            <a:ext cx="3453781" cy="27812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007227" y="469900"/>
            <a:ext cx="3606799" cy="68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Женская консультация</a:t>
            </a:r>
            <a:endParaRPr lang="ru-RU" dirty="0"/>
          </a:p>
        </p:txBody>
      </p:sp>
      <p:pic>
        <p:nvPicPr>
          <p:cNvPr id="9" name="Picture 3" descr="D:\Users\Liki-Ti\Desktop\IMG_20161226_160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026" y="1384921"/>
            <a:ext cx="2916755" cy="34537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7516411" y="469900"/>
            <a:ext cx="3606799" cy="68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Смотровой кабинет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81587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778">
        <p15:prstTrans prst="pageCurlDouble"/>
      </p:transition>
    </mc:Choice>
    <mc:Fallback>
      <p:transition spd="slow" advTm="87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кстура гранж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306</TotalTime>
  <Words>702</Words>
  <Application>Microsoft Office PowerPoint</Application>
  <PresentationFormat>Широкоэкранный</PresentationFormat>
  <Paragraphs>81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Bookman Old Style</vt:lpstr>
      <vt:lpstr>Calibri</vt:lpstr>
      <vt:lpstr>Impact</vt:lpstr>
      <vt:lpstr>Lucida Sans Unicode</vt:lpstr>
      <vt:lpstr>Times New Roman</vt:lpstr>
      <vt:lpstr>Главное мероприятие</vt:lpstr>
      <vt:lpstr>ГУЗ « Александрово – Заводская ЦРБ»</vt:lpstr>
      <vt:lpstr>Презентация PowerPoint</vt:lpstr>
      <vt:lpstr>Характеристика района </vt:lpstr>
      <vt:lpstr>ГУЗ « Александрово – Заводская ЦРБ»</vt:lpstr>
      <vt:lpstr>Контактные данные:</vt:lpstr>
      <vt:lpstr>График работы учреждения</vt:lpstr>
      <vt:lpstr>Структура ГУЗ « Александрово – Заводская ЦРБ»</vt:lpstr>
      <vt:lpstr>Амбулаторно – поликлиническое отделение</vt:lpstr>
      <vt:lpstr>Презентация PowerPoint</vt:lpstr>
      <vt:lpstr>Хирургическое отделение</vt:lpstr>
      <vt:lpstr>Презентация PowerPoint</vt:lpstr>
      <vt:lpstr>Наиболее востребованные врачебные специальности в ГУЗ « Алек – Заводская ЦРБ» </vt:lpstr>
      <vt:lpstr>Условия оплаты труда</vt:lpstr>
      <vt:lpstr>Меры социальной поддержки при трудоустройстве молодого специалиста</vt:lpstr>
      <vt:lpstr>Меры социальной поддержки при трудоустройстве молодого специалиста</vt:lpstr>
      <vt:lpstr>Александрово – Заводский район богат дарами природы</vt:lpstr>
      <vt:lpstr>На территории с. Александровский  – Завод находятся :  3 детских садика  дом культуры ( где проводятся торжественные  мероприятия, праздники)  ДЮСШ ( возможность заниматься тяжелой атлетикой, легкой атлетикой, баскетбол, волейбол, футбол) </vt:lpstr>
      <vt:lpstr> ГУЗ «Александрово – Заводская ЦРБ» будет рада вас видеть!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ГУЗ « Александрово – Заводская ЦРБ»</dc:title>
  <dc:creator>Operator</dc:creator>
  <cp:lastModifiedBy>Operator</cp:lastModifiedBy>
  <cp:revision>31</cp:revision>
  <dcterms:created xsi:type="dcterms:W3CDTF">2017-11-16T07:01:24Z</dcterms:created>
  <dcterms:modified xsi:type="dcterms:W3CDTF">2017-11-17T07:36:39Z</dcterms:modified>
</cp:coreProperties>
</file>